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17"/>
  </p:notesMasterIdLst>
  <p:sldIdLst>
    <p:sldId id="307" r:id="rId5"/>
    <p:sldId id="9740" r:id="rId6"/>
    <p:sldId id="345" r:id="rId7"/>
    <p:sldId id="350" r:id="rId8"/>
    <p:sldId id="319" r:id="rId9"/>
    <p:sldId id="9741" r:id="rId10"/>
    <p:sldId id="9742" r:id="rId11"/>
    <p:sldId id="357" r:id="rId12"/>
    <p:sldId id="356" r:id="rId13"/>
    <p:sldId id="9737" r:id="rId14"/>
    <p:sldId id="9743" r:id="rId15"/>
    <p:sldId id="9739" r:id="rId1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5" roundtripDataSignature="AMtx7mgW20XhG0wWHOd5rvIPTKsmX+wj0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A826"/>
    <a:srgbClr val="F000DC"/>
    <a:srgbClr val="13C233"/>
    <a:srgbClr val="DE0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0D789E-BE5D-4F22-8662-EB07742ACAFE}" v="4" dt="2026-02-26T16:18:42.8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86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customXml" Target="../customXml/item3.xml"/><Relationship Id="rId55" Type="http://customschemas.google.com/relationships/presentationmetadata" Target="meta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59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57" Type="http://schemas.openxmlformats.org/officeDocument/2006/relationships/viewProps" Target="viewProps.xml"/><Relationship Id="rId61" Type="http://schemas.microsoft.com/office/2015/10/relationships/revisionInfo" Target="revisionInfo.xml"/><Relationship Id="rId10" Type="http://schemas.openxmlformats.org/officeDocument/2006/relationships/slide" Target="slides/slide6.xml"/><Relationship Id="rId6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56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en Wynne" userId="bef45f90-d174-4d74-8ca6-23551cd715df" providerId="ADAL" clId="{E986E652-8D46-4226-B1BC-599DFC65EB65}"/>
    <pc:docChg chg="undo custSel delSld modSld">
      <pc:chgData name="Karen Wynne" userId="bef45f90-d174-4d74-8ca6-23551cd715df" providerId="ADAL" clId="{E986E652-8D46-4226-B1BC-599DFC65EB65}" dt="2026-02-26T16:22:04.704" v="38" actId="478"/>
      <pc:docMkLst>
        <pc:docMk/>
      </pc:docMkLst>
      <pc:sldChg chg="addSp delSp modSp mod delAnim">
        <pc:chgData name="Karen Wynne" userId="bef45f90-d174-4d74-8ca6-23551cd715df" providerId="ADAL" clId="{E986E652-8D46-4226-B1BC-599DFC65EB65}" dt="2026-02-26T16:22:04.704" v="38" actId="478"/>
        <pc:sldMkLst>
          <pc:docMk/>
          <pc:sldMk cId="647302865" sldId="350"/>
        </pc:sldMkLst>
        <pc:spChg chg="mod">
          <ac:chgData name="Karen Wynne" userId="bef45f90-d174-4d74-8ca6-23551cd715df" providerId="ADAL" clId="{E986E652-8D46-4226-B1BC-599DFC65EB65}" dt="2026-02-26T16:17:13.970" v="10" actId="1076"/>
          <ac:spMkLst>
            <pc:docMk/>
            <pc:sldMk cId="647302865" sldId="350"/>
            <ac:spMk id="4" creationId="{AA2FF17C-5B5D-C419-7B2C-FCD85FD23DB6}"/>
          </ac:spMkLst>
        </pc:spChg>
        <pc:spChg chg="add mod">
          <ac:chgData name="Karen Wynne" userId="bef45f90-d174-4d74-8ca6-23551cd715df" providerId="ADAL" clId="{E986E652-8D46-4226-B1BC-599DFC65EB65}" dt="2026-02-26T16:17:32.747" v="14" actId="1076"/>
          <ac:spMkLst>
            <pc:docMk/>
            <pc:sldMk cId="647302865" sldId="350"/>
            <ac:spMk id="5" creationId="{F2E291F0-D35E-66BB-18FE-5A03D8F4EAE6}"/>
          </ac:spMkLst>
        </pc:spChg>
        <pc:spChg chg="add mod">
          <ac:chgData name="Karen Wynne" userId="bef45f90-d174-4d74-8ca6-23551cd715df" providerId="ADAL" clId="{E986E652-8D46-4226-B1BC-599DFC65EB65}" dt="2026-02-26T16:17:54.597" v="19" actId="1076"/>
          <ac:spMkLst>
            <pc:docMk/>
            <pc:sldMk cId="647302865" sldId="350"/>
            <ac:spMk id="7" creationId="{C7071E86-1C34-A0C3-0DAC-355513FA4EF8}"/>
          </ac:spMkLst>
        </pc:spChg>
        <pc:spChg chg="add mod">
          <ac:chgData name="Karen Wynne" userId="bef45f90-d174-4d74-8ca6-23551cd715df" providerId="ADAL" clId="{E986E652-8D46-4226-B1BC-599DFC65EB65}" dt="2026-02-26T16:18:35.655" v="28" actId="1076"/>
          <ac:spMkLst>
            <pc:docMk/>
            <pc:sldMk cId="647302865" sldId="350"/>
            <ac:spMk id="9" creationId="{8C932E44-0256-720D-CA7F-0D0D7CB1E9C6}"/>
          </ac:spMkLst>
        </pc:spChg>
        <pc:spChg chg="add mod">
          <ac:chgData name="Karen Wynne" userId="bef45f90-d174-4d74-8ca6-23551cd715df" providerId="ADAL" clId="{E986E652-8D46-4226-B1BC-599DFC65EB65}" dt="2026-02-26T16:18:56.752" v="34" actId="1036"/>
          <ac:spMkLst>
            <pc:docMk/>
            <pc:sldMk cId="647302865" sldId="350"/>
            <ac:spMk id="11" creationId="{B45CCC14-19C2-7DE3-36BC-15CCF00A11B5}"/>
          </ac:spMkLst>
        </pc:spChg>
        <pc:picChg chg="del mod">
          <ac:chgData name="Karen Wynne" userId="bef45f90-d174-4d74-8ca6-23551cd715df" providerId="ADAL" clId="{E986E652-8D46-4226-B1BC-599DFC65EB65}" dt="2026-02-26T16:22:04.704" v="38" actId="478"/>
          <ac:picMkLst>
            <pc:docMk/>
            <pc:sldMk cId="647302865" sldId="350"/>
            <ac:picMk id="2" creationId="{CA794676-3992-D729-556D-A9F65CA50A93}"/>
          </ac:picMkLst>
        </pc:picChg>
        <pc:picChg chg="mod">
          <ac:chgData name="Karen Wynne" userId="bef45f90-d174-4d74-8ca6-23551cd715df" providerId="ADAL" clId="{E986E652-8D46-4226-B1BC-599DFC65EB65}" dt="2026-02-26T16:17:03.979" v="7" actId="14100"/>
          <ac:picMkLst>
            <pc:docMk/>
            <pc:sldMk cId="647302865" sldId="350"/>
            <ac:picMk id="3" creationId="{6D217E08-043A-EEC4-4EBF-0FE918516CA7}"/>
          </ac:picMkLst>
        </pc:picChg>
        <pc:picChg chg="add mod modCrop">
          <ac:chgData name="Karen Wynne" userId="bef45f90-d174-4d74-8ca6-23551cd715df" providerId="ADAL" clId="{E986E652-8D46-4226-B1BC-599DFC65EB65}" dt="2026-02-26T16:17:28.164" v="13" actId="732"/>
          <ac:picMkLst>
            <pc:docMk/>
            <pc:sldMk cId="647302865" sldId="350"/>
            <ac:picMk id="6" creationId="{052BFBEE-4922-6FA3-1F0F-6B9416A50B97}"/>
          </ac:picMkLst>
        </pc:picChg>
        <pc:picChg chg="add mod modCrop">
          <ac:chgData name="Karen Wynne" userId="bef45f90-d174-4d74-8ca6-23551cd715df" providerId="ADAL" clId="{E986E652-8D46-4226-B1BC-599DFC65EB65}" dt="2026-02-26T16:17:48.758" v="18" actId="1076"/>
          <ac:picMkLst>
            <pc:docMk/>
            <pc:sldMk cId="647302865" sldId="350"/>
            <ac:picMk id="8" creationId="{33E00544-9138-309A-45B0-0DD18D765BBC}"/>
          </ac:picMkLst>
        </pc:picChg>
        <pc:picChg chg="add mod modCrop">
          <ac:chgData name="Karen Wynne" userId="bef45f90-d174-4d74-8ca6-23551cd715df" providerId="ADAL" clId="{E986E652-8D46-4226-B1BC-599DFC65EB65}" dt="2026-02-26T16:18:31.731" v="27" actId="14100"/>
          <ac:picMkLst>
            <pc:docMk/>
            <pc:sldMk cId="647302865" sldId="350"/>
            <ac:picMk id="10" creationId="{09CD6A65-28B2-79F2-66A6-34F4EE9186CF}"/>
          </ac:picMkLst>
        </pc:picChg>
        <pc:picChg chg="add mod">
          <ac:chgData name="Karen Wynne" userId="bef45f90-d174-4d74-8ca6-23551cd715df" providerId="ADAL" clId="{E986E652-8D46-4226-B1BC-599DFC65EB65}" dt="2026-02-26T16:18:49.031" v="31" actId="1076"/>
          <ac:picMkLst>
            <pc:docMk/>
            <pc:sldMk cId="647302865" sldId="350"/>
            <ac:picMk id="12" creationId="{A7474F09-1D07-E753-2465-796D011E73AF}"/>
          </ac:picMkLst>
        </pc:picChg>
      </pc:sldChg>
      <pc:sldChg chg="del">
        <pc:chgData name="Karen Wynne" userId="bef45f90-d174-4d74-8ca6-23551cd715df" providerId="ADAL" clId="{E986E652-8D46-4226-B1BC-599DFC65EB65}" dt="2026-02-26T16:19:07.608" v="36" actId="47"/>
        <pc:sldMkLst>
          <pc:docMk/>
          <pc:sldMk cId="3792683670" sldId="351"/>
        </pc:sldMkLst>
      </pc:sldChg>
      <pc:sldChg chg="del">
        <pc:chgData name="Karen Wynne" userId="bef45f90-d174-4d74-8ca6-23551cd715df" providerId="ADAL" clId="{E986E652-8D46-4226-B1BC-599DFC65EB65}" dt="2026-02-26T16:19:07.608" v="36" actId="47"/>
        <pc:sldMkLst>
          <pc:docMk/>
          <pc:sldMk cId="439176964" sldId="352"/>
        </pc:sldMkLst>
      </pc:sldChg>
      <pc:sldChg chg="del">
        <pc:chgData name="Karen Wynne" userId="bef45f90-d174-4d74-8ca6-23551cd715df" providerId="ADAL" clId="{E986E652-8D46-4226-B1BC-599DFC65EB65}" dt="2026-02-26T16:19:07.608" v="36" actId="47"/>
        <pc:sldMkLst>
          <pc:docMk/>
          <pc:sldMk cId="4027447754" sldId="353"/>
        </pc:sldMkLst>
      </pc:sldChg>
      <pc:sldChg chg="del">
        <pc:chgData name="Karen Wynne" userId="bef45f90-d174-4d74-8ca6-23551cd715df" providerId="ADAL" clId="{E986E652-8D46-4226-B1BC-599DFC65EB65}" dt="2026-02-26T16:19:07.608" v="36" actId="47"/>
        <pc:sldMkLst>
          <pc:docMk/>
          <pc:sldMk cId="1137698513" sldId="354"/>
        </pc:sldMkLst>
      </pc:sldChg>
      <pc:sldChg chg="delSp mod delAnim">
        <pc:chgData name="Karen Wynne" userId="bef45f90-d174-4d74-8ca6-23551cd715df" providerId="ADAL" clId="{E986E652-8D46-4226-B1BC-599DFC65EB65}" dt="2026-02-26T16:19:13.728" v="37" actId="478"/>
        <pc:sldMkLst>
          <pc:docMk/>
          <pc:sldMk cId="1361717368" sldId="356"/>
        </pc:sldMkLst>
        <pc:picChg chg="del">
          <ac:chgData name="Karen Wynne" userId="bef45f90-d174-4d74-8ca6-23551cd715df" providerId="ADAL" clId="{E986E652-8D46-4226-B1BC-599DFC65EB65}" dt="2026-02-26T16:19:13.728" v="37" actId="478"/>
          <ac:picMkLst>
            <pc:docMk/>
            <pc:sldMk cId="1361717368" sldId="356"/>
            <ac:picMk id="2" creationId="{F4083677-5D0C-CF97-C72D-B33A48823BB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1E662166-3DC2-498A-9785-A0C3CC66D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:notes">
            <a:extLst>
              <a:ext uri="{FF2B5EF4-FFF2-40B4-BE49-F238E27FC236}">
                <a16:creationId xmlns:a16="http://schemas.microsoft.com/office/drawing/2014/main" id="{19BD6B22-630A-49C2-BB54-94DF71B1521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6:notes">
            <a:extLst>
              <a:ext uri="{FF2B5EF4-FFF2-40B4-BE49-F238E27FC236}">
                <a16:creationId xmlns:a16="http://schemas.microsoft.com/office/drawing/2014/main" id="{C9F47D80-2962-D84F-4DF7-F50D77D87C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LOGOS FOR THE PROJECT AND FOR GARETH???</a:t>
            </a:r>
            <a:endParaRPr/>
          </a:p>
        </p:txBody>
      </p:sp>
      <p:sp>
        <p:nvSpPr>
          <p:cNvPr id="119" name="Google Shape;119;p6:notes">
            <a:extLst>
              <a:ext uri="{FF2B5EF4-FFF2-40B4-BE49-F238E27FC236}">
                <a16:creationId xmlns:a16="http://schemas.microsoft.com/office/drawing/2014/main" id="{AE33BB3A-DA07-430D-4B7D-19F378A1A88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45601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Themes that might emerge as part of this activity:</a:t>
            </a:r>
          </a:p>
          <a:p>
            <a:r>
              <a:rPr lang="en-GB"/>
              <a:t>Should cultural belongings from others be removed from their place of origin?</a:t>
            </a:r>
          </a:p>
          <a:p>
            <a:r>
              <a:rPr lang="en-GB"/>
              <a:t>Did the British have a right to be on </a:t>
            </a:r>
            <a:r>
              <a:rPr lang="en-GB" err="1"/>
              <a:t>Kirimati</a:t>
            </a:r>
            <a:r>
              <a:rPr lang="en-GB"/>
              <a:t> testing weapons?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4697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liverpoolworldcentre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s://www.ntvhistory.uk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3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ADF66E2-0FA2-3F64-FE01-E2E523BCD100}"/>
              </a:ext>
            </a:extLst>
          </p:cNvPr>
          <p:cNvSpPr txBox="1"/>
          <p:nvPr/>
        </p:nvSpPr>
        <p:spPr>
          <a:xfrm>
            <a:off x="7683335" y="0"/>
            <a:ext cx="35329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>
                <a:solidFill>
                  <a:schemeClr val="bg1"/>
                </a:solidFill>
                <a:latin typeface="Amasis MT Pro Black" panose="02040A04050005020304" pitchFamily="18" charset="0"/>
              </a:rPr>
              <a:t>Comic illustrations  </a:t>
            </a:r>
          </a:p>
          <a:p>
            <a:pPr algn="r"/>
            <a:r>
              <a:rPr lang="en-GB" b="1">
                <a:solidFill>
                  <a:schemeClr val="bg1"/>
                </a:solidFill>
                <a:latin typeface="Amasis MT Pro Black" panose="02040A04050005020304" pitchFamily="18" charset="0"/>
              </a:rPr>
              <a:t>Gareth Sleightholme </a:t>
            </a:r>
            <a:r>
              <a:rPr lang="en-GB" b="1" i="1">
                <a:solidFill>
                  <a:schemeClr val="bg1"/>
                </a:solidFill>
                <a:latin typeface="Amasis MT Pro Black" panose="02040A04050005020304" pitchFamily="18" charset="0"/>
              </a:rPr>
              <a:t>hesir.artstation.com </a:t>
            </a:r>
          </a:p>
        </p:txBody>
      </p:sp>
      <p:pic>
        <p:nvPicPr>
          <p:cNvPr id="8" name="Picture 7" descr="A group of people in front of a nuclear explosion&#10;&#10;AI-generated content may be incorrect.">
            <a:extLst>
              <a:ext uri="{FF2B5EF4-FFF2-40B4-BE49-F238E27FC236}">
                <a16:creationId xmlns:a16="http://schemas.microsoft.com/office/drawing/2014/main" id="{7FBC4D38-003E-AE85-9A7A-DC9F673FFB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5129"/>
          <a:stretch>
            <a:fillRect/>
          </a:stretch>
        </p:blipFill>
        <p:spPr>
          <a:xfrm>
            <a:off x="1241834" y="0"/>
            <a:ext cx="9708332" cy="5820398"/>
          </a:xfrm>
          <a:prstGeom prst="rect">
            <a:avLst/>
          </a:prstGeom>
        </p:spPr>
      </p:pic>
      <p:pic>
        <p:nvPicPr>
          <p:cNvPr id="9" name="Google Shape;128;p6" descr="A picture containing text&#10;&#10;Description automatically generated">
            <a:extLst>
              <a:ext uri="{FF2B5EF4-FFF2-40B4-BE49-F238E27FC236}">
                <a16:creationId xmlns:a16="http://schemas.microsoft.com/office/drawing/2014/main" id="{A106294D-0A7C-F30F-6D9E-EE4D00087FBF}"/>
              </a:ext>
            </a:extLst>
          </p:cNvPr>
          <p:cNvPicPr preferRelativeResize="0"/>
          <p:nvPr/>
        </p:nvPicPr>
        <p:blipFill rotWithShape="1">
          <a:blip r:embed="rId3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4944278" y="5951430"/>
            <a:ext cx="2303444" cy="800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An Oral History of British Nuclear Test Veterans">
            <a:extLst>
              <a:ext uri="{FF2B5EF4-FFF2-40B4-BE49-F238E27FC236}">
                <a16:creationId xmlns:a16="http://schemas.microsoft.com/office/drawing/2014/main" id="{3660CB2B-6A26-8591-8CD2-4CF41D0BF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604" y="5933616"/>
            <a:ext cx="1668595" cy="83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University of Liverpool Logo PNG vector in SVG, PDF, AI, CDR format">
            <a:extLst>
              <a:ext uri="{FF2B5EF4-FFF2-40B4-BE49-F238E27FC236}">
                <a16:creationId xmlns:a16="http://schemas.microsoft.com/office/drawing/2014/main" id="{29158E1D-D548-CFAB-09E4-261D44537A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 b="30345"/>
          <a:stretch/>
        </p:blipFill>
        <p:spPr bwMode="auto">
          <a:xfrm>
            <a:off x="8365787" y="5820398"/>
            <a:ext cx="2706624" cy="90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E479E4D-D04F-C21C-94BF-1B3321034BA5}"/>
              </a:ext>
            </a:extLst>
          </p:cNvPr>
          <p:cNvSpPr txBox="1"/>
          <p:nvPr/>
        </p:nvSpPr>
        <p:spPr>
          <a:xfrm>
            <a:off x="1446604" y="65441"/>
            <a:ext cx="88997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>
                <a:solidFill>
                  <a:schemeClr val="bg1"/>
                </a:solidFill>
                <a:latin typeface="Amasis MT Pro Black" panose="02040A04050005020304" pitchFamily="18" charset="0"/>
              </a:rPr>
              <a:t>Nuclear Test Veterans </a:t>
            </a:r>
          </a:p>
          <a:p>
            <a:r>
              <a:rPr lang="en-GB" sz="2000">
                <a:solidFill>
                  <a:schemeClr val="bg1"/>
                </a:solidFill>
                <a:latin typeface="Amasis MT Pro Black" panose="02040A04050005020304" pitchFamily="18" charset="0"/>
              </a:rPr>
              <a:t>Oral Histories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0EC57D-BC28-686D-17F1-557628042AAA}"/>
              </a:ext>
            </a:extLst>
          </p:cNvPr>
          <p:cNvSpPr txBox="1"/>
          <p:nvPr/>
        </p:nvSpPr>
        <p:spPr>
          <a:xfrm>
            <a:off x="2201635" y="5078188"/>
            <a:ext cx="7788729" cy="311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>
                <a:latin typeface="Amasis MT Pro Medium" panose="02040604050005020304" pitchFamily="18" charset="0"/>
              </a:rPr>
              <a:t>COMIC BOOK ILLUSTRATION BY GARETH SLEIGHTHORNE</a:t>
            </a:r>
          </a:p>
        </p:txBody>
      </p:sp>
    </p:spTree>
    <p:extLst>
      <p:ext uri="{BB962C8B-B14F-4D97-AF65-F5344CB8AC3E}">
        <p14:creationId xmlns:p14="http://schemas.microsoft.com/office/powerpoint/2010/main" val="400639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2000"/>
    </mc:Choice>
    <mc:Fallback xmlns="">
      <p:transition spd="slow" advClick="0" advTm="6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19A64-1391-BC50-9A5D-2E63DE7E90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6AF511C2-E766-6106-B405-B889DFE194F7}"/>
              </a:ext>
            </a:extLst>
          </p:cNvPr>
          <p:cNvSpPr/>
          <p:nvPr/>
        </p:nvSpPr>
        <p:spPr>
          <a:xfrm>
            <a:off x="4369476" y="307944"/>
            <a:ext cx="6620252" cy="59658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895342-AD6E-EE50-5CD8-93116055B25E}"/>
              </a:ext>
            </a:extLst>
          </p:cNvPr>
          <p:cNvSpPr/>
          <p:nvPr/>
        </p:nvSpPr>
        <p:spPr>
          <a:xfrm>
            <a:off x="5297532" y="1036883"/>
            <a:ext cx="4630315" cy="43983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AA126D2-F960-8974-03E0-C90FD0E58D9D}"/>
              </a:ext>
            </a:extLst>
          </p:cNvPr>
          <p:cNvSpPr/>
          <p:nvPr/>
        </p:nvSpPr>
        <p:spPr>
          <a:xfrm>
            <a:off x="6150258" y="1977080"/>
            <a:ext cx="2859723" cy="26432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CE637CF-17DF-8CFB-6E12-5286989C5FCA}"/>
              </a:ext>
            </a:extLst>
          </p:cNvPr>
          <p:cNvCxnSpPr>
            <a:stCxn id="4" idx="0"/>
            <a:endCxn id="4" idx="4"/>
          </p:cNvCxnSpPr>
          <p:nvPr/>
        </p:nvCxnSpPr>
        <p:spPr>
          <a:xfrm>
            <a:off x="7679602" y="307944"/>
            <a:ext cx="0" cy="59658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8AA0D02-D6BE-74B0-03AE-6D5E215454CC}"/>
              </a:ext>
            </a:extLst>
          </p:cNvPr>
          <p:cNvCxnSpPr>
            <a:cxnSpLocks/>
          </p:cNvCxnSpPr>
          <p:nvPr/>
        </p:nvCxnSpPr>
        <p:spPr>
          <a:xfrm flipV="1">
            <a:off x="4924445" y="1643341"/>
            <a:ext cx="5537265" cy="32734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7100844-2B3D-634E-FF92-D54BECD65047}"/>
              </a:ext>
            </a:extLst>
          </p:cNvPr>
          <p:cNvCxnSpPr>
            <a:cxnSpLocks/>
          </p:cNvCxnSpPr>
          <p:nvPr/>
        </p:nvCxnSpPr>
        <p:spPr>
          <a:xfrm>
            <a:off x="4811175" y="1835737"/>
            <a:ext cx="5647796" cy="29982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BBBF415-F62E-6848-DF01-6999910A0818}"/>
              </a:ext>
            </a:extLst>
          </p:cNvPr>
          <p:cNvSpPr txBox="1"/>
          <p:nvPr/>
        </p:nvSpPr>
        <p:spPr>
          <a:xfrm>
            <a:off x="9713289" y="5627633"/>
            <a:ext cx="165782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0" i="0" u="none" strike="noStrike">
                <a:solidFill>
                  <a:srgbClr val="000000"/>
                </a:solidFill>
                <a:effectLst/>
                <a:latin typeface="Amasis MT Pro Medium" panose="02040604050005020304" pitchFamily="18" charset="0"/>
              </a:rPr>
              <a:t>Impact of nuclear </a:t>
            </a:r>
          </a:p>
          <a:p>
            <a:r>
              <a:rPr lang="en-GB" b="0" i="0" u="none" strike="noStrike">
                <a:solidFill>
                  <a:srgbClr val="000000"/>
                </a:solidFill>
                <a:effectLst/>
                <a:latin typeface="Amasis MT Pro Medium" panose="02040604050005020304" pitchFamily="18" charset="0"/>
              </a:rPr>
              <a:t>testing on people </a:t>
            </a:r>
          </a:p>
          <a:p>
            <a:r>
              <a:rPr lang="en-GB" b="0" i="0" u="none" strike="noStrike">
                <a:solidFill>
                  <a:srgbClr val="000000"/>
                </a:solidFill>
                <a:effectLst/>
                <a:latin typeface="Amasis MT Pro Medium" panose="02040604050005020304" pitchFamily="18" charset="0"/>
              </a:rPr>
              <a:t>present</a:t>
            </a:r>
            <a:endParaRPr lang="en-US">
              <a:latin typeface="Amasis MT Pro Medium" panose="020406040500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1E1052-EA3E-F5A3-C883-1A1DD2AA34A4}"/>
              </a:ext>
            </a:extLst>
          </p:cNvPr>
          <p:cNvSpPr txBox="1"/>
          <p:nvPr/>
        </p:nvSpPr>
        <p:spPr>
          <a:xfrm>
            <a:off x="2752864" y="2823993"/>
            <a:ext cx="1382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Amasis MT Pro Medium" panose="02040604050005020304" pitchFamily="18" charset="0"/>
              </a:rPr>
              <a:t>UK nuclear </a:t>
            </a:r>
          </a:p>
          <a:p>
            <a:r>
              <a:rPr lang="en-GB">
                <a:solidFill>
                  <a:srgbClr val="000000"/>
                </a:solidFill>
                <a:latin typeface="Amasis MT Pro Medium" panose="02040604050005020304" pitchFamily="18" charset="0"/>
              </a:rPr>
              <a:t>testing activity</a:t>
            </a:r>
            <a:endParaRPr lang="en-US">
              <a:latin typeface="Amasis MT Pro Medium" panose="020406040500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0AEE51B-4971-EDF2-7537-B9744D1FEA8F}"/>
              </a:ext>
            </a:extLst>
          </p:cNvPr>
          <p:cNvSpPr txBox="1"/>
          <p:nvPr/>
        </p:nvSpPr>
        <p:spPr>
          <a:xfrm>
            <a:off x="4759306" y="198156"/>
            <a:ext cx="1650996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b="0" i="0" u="none" strike="noStrike">
                <a:solidFill>
                  <a:srgbClr val="000000"/>
                </a:solidFill>
                <a:effectLst/>
                <a:latin typeface="Amasis MT Pro Medium" panose="02040604050005020304" pitchFamily="18" charset="0"/>
              </a:rPr>
              <a:t>Nuclear Warfare</a:t>
            </a:r>
            <a:endParaRPr lang="en-US">
              <a:latin typeface="Amasis MT Pro Medium" panose="020406040500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70093A-C3D9-3085-5DAF-6A6229EC3FD9}"/>
              </a:ext>
            </a:extLst>
          </p:cNvPr>
          <p:cNvSpPr txBox="1"/>
          <p:nvPr/>
        </p:nvSpPr>
        <p:spPr>
          <a:xfrm>
            <a:off x="10332720" y="4656545"/>
            <a:ext cx="1585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>
                <a:latin typeface="Amasis MT Pro Medium" panose="02040604050005020304" pitchFamily="18" charset="0"/>
              </a:rPr>
              <a:t>MORE CONFIDENT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888198-F33D-5437-7632-62CCB88CBC3E}"/>
              </a:ext>
            </a:extLst>
          </p:cNvPr>
          <p:cNvSpPr txBox="1"/>
          <p:nvPr/>
        </p:nvSpPr>
        <p:spPr>
          <a:xfrm>
            <a:off x="6921199" y="3024699"/>
            <a:ext cx="14277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>
                <a:latin typeface="Amasis MT Pro Medium" panose="02040604050005020304" pitchFamily="18" charset="0"/>
              </a:rPr>
              <a:t>LESS CONFIDENT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EDF3C0A-CE7C-1889-BDB4-7F60D8F219DC}"/>
              </a:ext>
            </a:extLst>
          </p:cNvPr>
          <p:cNvCxnSpPr>
            <a:cxnSpLocks/>
          </p:cNvCxnSpPr>
          <p:nvPr/>
        </p:nvCxnSpPr>
        <p:spPr>
          <a:xfrm>
            <a:off x="8084476" y="3470324"/>
            <a:ext cx="2646540" cy="1428318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group of people around the earth&#10;&#10;AI-generated content may be incorrect.">
            <a:extLst>
              <a:ext uri="{FF2B5EF4-FFF2-40B4-BE49-F238E27FC236}">
                <a16:creationId xmlns:a16="http://schemas.microsoft.com/office/drawing/2014/main" id="{C0B2B9BC-7A68-1EE5-77CA-19B5FFD378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245" y="5567279"/>
            <a:ext cx="1142159" cy="1115347"/>
          </a:xfrm>
          <a:prstGeom prst="rect">
            <a:avLst/>
          </a:prstGeom>
        </p:spPr>
      </p:pic>
      <p:pic>
        <p:nvPicPr>
          <p:cNvPr id="1026" name="Picture 2" descr="University of Liverpool Crest transparent PNG - StickPNG">
            <a:extLst>
              <a:ext uri="{FF2B5EF4-FFF2-40B4-BE49-F238E27FC236}">
                <a16:creationId xmlns:a16="http://schemas.microsoft.com/office/drawing/2014/main" id="{A4FE8E23-F612-AE0B-3AB8-078EDF07D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66" y="5453744"/>
            <a:ext cx="1251571" cy="125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7614F06-DC15-DF05-7ABE-21F4D7D57155}"/>
              </a:ext>
            </a:extLst>
          </p:cNvPr>
          <p:cNvSpPr txBox="1"/>
          <p:nvPr/>
        </p:nvSpPr>
        <p:spPr>
          <a:xfrm>
            <a:off x="158496" y="152685"/>
            <a:ext cx="36771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>
                <a:latin typeface="Amasis MT Pro Black" panose="02040A04050005020304" pitchFamily="18" charset="0"/>
              </a:rPr>
              <a:t>REVISIT YOUR EVALUATION WHEEL</a:t>
            </a:r>
            <a:endParaRPr lang="en-GB" sz="2000" b="1">
              <a:latin typeface="Amasis MT Pro Black" panose="02040A04050005020304" pitchFamily="18" charset="0"/>
            </a:endParaRPr>
          </a:p>
          <a:p>
            <a:endParaRPr lang="en-GB" sz="2000" b="1">
              <a:latin typeface="Amasis MT Pro Black" panose="02040A04050005020304" pitchFamily="18" charset="0"/>
            </a:endParaRPr>
          </a:p>
          <a:p>
            <a:r>
              <a:rPr lang="en-GB" sz="2800" b="1">
                <a:latin typeface="Amasis MT Pro Medium" panose="02040604050005020304" pitchFamily="18" charset="0"/>
              </a:rPr>
              <a:t>I know about…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431466-FFAE-0E23-A5D5-2132B7D0B347}"/>
              </a:ext>
            </a:extLst>
          </p:cNvPr>
          <p:cNvSpPr txBox="1"/>
          <p:nvPr/>
        </p:nvSpPr>
        <p:spPr>
          <a:xfrm>
            <a:off x="3185309" y="5567279"/>
            <a:ext cx="2226892" cy="738664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Amasis MT Pro Medium" panose="02040604050005020304" pitchFamily="18" charset="0"/>
              </a:rPr>
              <a:t>UK government response</a:t>
            </a:r>
          </a:p>
          <a:p>
            <a:r>
              <a:rPr lang="en-GB">
                <a:solidFill>
                  <a:srgbClr val="000000"/>
                </a:solidFill>
                <a:latin typeface="Amasis MT Pro Medium" panose="02040604050005020304" pitchFamily="18" charset="0"/>
                <a:ea typeface="Calibri"/>
                <a:cs typeface="Calibri"/>
              </a:rPr>
              <a:t>to nuclear testing, </a:t>
            </a:r>
          </a:p>
          <a:p>
            <a:r>
              <a:rPr lang="en-GB">
                <a:solidFill>
                  <a:srgbClr val="000000"/>
                </a:solidFill>
                <a:latin typeface="Amasis MT Pro Medium" panose="02040604050005020304" pitchFamily="18" charset="0"/>
                <a:ea typeface="Calibri"/>
                <a:cs typeface="Calibri"/>
              </a:rPr>
              <a:t>veterans and sites</a:t>
            </a:r>
            <a:endParaRPr lang="en-US">
              <a:latin typeface="Amasis MT Pro Medium" panose="02040604050005020304" pitchFamily="18" charset="0"/>
              <a:ea typeface="Calibri"/>
              <a:cs typeface="Calibri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22B1FE9-7DB7-B3CE-02DA-F40FB4A4DA3A}"/>
              </a:ext>
            </a:extLst>
          </p:cNvPr>
          <p:cNvSpPr txBox="1"/>
          <p:nvPr/>
        </p:nvSpPr>
        <p:spPr>
          <a:xfrm>
            <a:off x="11054569" y="2912894"/>
            <a:ext cx="1052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Amasis MT Pro Medium" panose="02040604050005020304" pitchFamily="18" charset="0"/>
              </a:rPr>
              <a:t>Oral histories</a:t>
            </a:r>
            <a:endParaRPr lang="en-US">
              <a:latin typeface="Amasis MT Pro Medium" panose="020406040500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D6F01C-7C98-AAD0-6AE2-B3F0271290FA}"/>
              </a:ext>
            </a:extLst>
          </p:cNvPr>
          <p:cNvSpPr txBox="1"/>
          <p:nvPr/>
        </p:nvSpPr>
        <p:spPr>
          <a:xfrm>
            <a:off x="9720428" y="50847"/>
            <a:ext cx="18559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Amasis MT Pro Medium" panose="02040604050005020304" pitchFamily="18" charset="0"/>
              </a:rPr>
              <a:t>Impact of nuclear testing on testing sites</a:t>
            </a:r>
            <a:endParaRPr lang="en-US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929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oup of people standing in front of a nuclear explosion&#10;&#10;AI-generated content may be incorrect.">
            <a:extLst>
              <a:ext uri="{FF2B5EF4-FFF2-40B4-BE49-F238E27FC236}">
                <a16:creationId xmlns:a16="http://schemas.microsoft.com/office/drawing/2014/main" id="{EE98F5A3-3082-559B-4295-16D2B2178BC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7067"/>
          <a:stretch>
            <a:fillRect/>
          </a:stretch>
        </p:blipFill>
        <p:spPr>
          <a:xfrm>
            <a:off x="0" y="0"/>
            <a:ext cx="12192000" cy="542011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7F6F9101-398D-932A-7306-CFEDC9BC2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7380" y="5532437"/>
            <a:ext cx="7577239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dirty="0">
                <a:latin typeface="Amasis MT Pro Black"/>
              </a:rPr>
              <a:t>Final Thoughts?</a:t>
            </a:r>
          </a:p>
        </p:txBody>
      </p:sp>
    </p:spTree>
    <p:extLst>
      <p:ext uri="{BB962C8B-B14F-4D97-AF65-F5344CB8AC3E}">
        <p14:creationId xmlns:p14="http://schemas.microsoft.com/office/powerpoint/2010/main" val="167259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1EDAD1-82EA-E69C-1B7B-1A27FC9701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Google Shape;128;p6" descr="A picture containing text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95485007-AD7D-F428-3EA9-5C79CC1679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792" y="1632758"/>
            <a:ext cx="2906272" cy="1011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3" descr="A logo of a television company&#10;&#10;AI-generated content may be incorrect.">
            <a:hlinkClick r:id="rId4"/>
            <a:extLst>
              <a:ext uri="{FF2B5EF4-FFF2-40B4-BE49-F238E27FC236}">
                <a16:creationId xmlns:a16="http://schemas.microsoft.com/office/drawing/2014/main" id="{E9017A95-7784-6DA0-3F1E-9FC06641CB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626" y="4575102"/>
            <a:ext cx="3002745" cy="150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5">
            <a:extLst>
              <a:ext uri="{FF2B5EF4-FFF2-40B4-BE49-F238E27FC236}">
                <a16:creationId xmlns:a16="http://schemas.microsoft.com/office/drawing/2014/main" id="{160A4E05-905D-392C-5A00-06EA7A1FE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4626" y="773747"/>
            <a:ext cx="300274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masis MT Pro Medium" panose="020406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This workshop was created by</a:t>
            </a:r>
            <a:endParaRPr kumimoji="0" lang="en-GB" altLang="en-US" sz="105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masis MT Pro Medium" panose="020406040500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masis MT Pro Medium" panose="020406040500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272FAD-93E3-6299-DF58-2A571E9FC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8595" y="3412107"/>
            <a:ext cx="2106667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masis MT Pro Medium" panose="020406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in collaboration with</a:t>
            </a:r>
            <a:endParaRPr kumimoji="0" lang="en-GB" altLang="en-US" sz="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masis MT Pro Medium" panose="020406040500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518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20221255-B197-2DE9-D357-2D1A23F73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 Oral History of British Nuclear Test Veterans">
            <a:extLst>
              <a:ext uri="{FF2B5EF4-FFF2-40B4-BE49-F238E27FC236}">
                <a16:creationId xmlns:a16="http://schemas.microsoft.com/office/drawing/2014/main" id="{BB78B7C2-2432-ABD1-BAD8-72430D80E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813" y="444767"/>
            <a:ext cx="2548645" cy="1277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D604FE1-0B2C-EF14-C00B-21CE43902844}"/>
              </a:ext>
            </a:extLst>
          </p:cNvPr>
          <p:cNvSpPr txBox="1"/>
          <p:nvPr/>
        </p:nvSpPr>
        <p:spPr>
          <a:xfrm>
            <a:off x="782240" y="2037616"/>
            <a:ext cx="106275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Amasis MT Pro Black" panose="02040A04050005020304" pitchFamily="18" charset="0"/>
              </a:rPr>
              <a:t>WORKSHOP THREE </a:t>
            </a:r>
          </a:p>
          <a:p>
            <a:pPr algn="ctr"/>
            <a:r>
              <a:rPr lang="en-GB" sz="2400" dirty="0">
                <a:latin typeface="Amasis MT Pro Black" panose="02040A04050005020304" pitchFamily="18" charset="0"/>
              </a:rPr>
              <a:t>Exploring the Impact of Nuclear Weapons Tests</a:t>
            </a:r>
          </a:p>
        </p:txBody>
      </p:sp>
      <p:pic>
        <p:nvPicPr>
          <p:cNvPr id="7" name="Picture 6" descr="A group of people around the earth&#10;&#10;AI-generated content may be incorrect.">
            <a:extLst>
              <a:ext uri="{FF2B5EF4-FFF2-40B4-BE49-F238E27FC236}">
                <a16:creationId xmlns:a16="http://schemas.microsoft.com/office/drawing/2014/main" id="{27857895-3956-5462-4E7C-24BEB3F431E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404" y="5972537"/>
            <a:ext cx="675550" cy="659692"/>
          </a:xfrm>
          <a:prstGeom prst="rect">
            <a:avLst/>
          </a:prstGeom>
        </p:spPr>
      </p:pic>
      <p:pic>
        <p:nvPicPr>
          <p:cNvPr id="8" name="Picture 2" descr="University of Liverpool Crest transparent PNG - StickPNG">
            <a:extLst>
              <a:ext uri="{FF2B5EF4-FFF2-40B4-BE49-F238E27FC236}">
                <a16:creationId xmlns:a16="http://schemas.microsoft.com/office/drawing/2014/main" id="{3E7EE62F-33F1-44BE-646A-FB82C8936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5871" y="5972537"/>
            <a:ext cx="659692" cy="659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89A47CB-AEF2-0BBD-1648-BEB34C7DB008}"/>
              </a:ext>
            </a:extLst>
          </p:cNvPr>
          <p:cNvSpPr txBox="1"/>
          <p:nvPr/>
        </p:nvSpPr>
        <p:spPr>
          <a:xfrm>
            <a:off x="500318" y="3760004"/>
            <a:ext cx="11445636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masis MT Pro Medium"/>
              </a:rPr>
              <a:t>To draw out themes from the nuclear test veterans oral histories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masis MT Pro Medium"/>
              </a:rPr>
              <a:t>To consider the breadth of impacts of nuclear testing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masis MT Pro Medium" panose="02040604050005020304" pitchFamily="18" charset="0"/>
              </a:rPr>
              <a:t>To explore the essays that have been created to accompany the audio clips and images from the project</a:t>
            </a:r>
          </a:p>
          <a:p>
            <a:pPr marL="457200" indent="-457200">
              <a:buAutoNum type="arabicPeriod"/>
            </a:pPr>
            <a:r>
              <a:rPr lang="en-GB" sz="2400" dirty="0">
                <a:solidFill>
                  <a:schemeClr val="tx1"/>
                </a:solidFill>
                <a:latin typeface="Amasis MT Pro Medium"/>
              </a:rPr>
              <a:t>To link nuclear bomb testing to today’s world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E026E5-9EB5-26F6-AEE1-D000DB1D52FE}"/>
              </a:ext>
            </a:extLst>
          </p:cNvPr>
          <p:cNvSpPr txBox="1"/>
          <p:nvPr/>
        </p:nvSpPr>
        <p:spPr>
          <a:xfrm>
            <a:off x="500318" y="3183946"/>
            <a:ext cx="60924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masis MT Pro Black" panose="02040A04050005020304" pitchFamily="18" charset="0"/>
              </a:rPr>
              <a:t>Aims:</a:t>
            </a:r>
          </a:p>
        </p:txBody>
      </p:sp>
    </p:spTree>
    <p:extLst>
      <p:ext uri="{BB962C8B-B14F-4D97-AF65-F5344CB8AC3E}">
        <p14:creationId xmlns:p14="http://schemas.microsoft.com/office/powerpoint/2010/main" val="348627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2000"/>
    </mc:Choice>
    <mc:Fallback xmlns="">
      <p:transition spd="slow" advClick="0" advTm="62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31EDC-F517-D6EF-C722-79C79158C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185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2800">
                <a:latin typeface="Amasis MT Pro Black"/>
              </a:rPr>
              <a:t>A Symbolic Exchange?</a:t>
            </a:r>
          </a:p>
        </p:txBody>
      </p:sp>
      <p:pic>
        <p:nvPicPr>
          <p:cNvPr id="9" name="Picture 8" descr="A map of the island&#10;&#10;AI-generated content may be incorrect.">
            <a:extLst>
              <a:ext uri="{FF2B5EF4-FFF2-40B4-BE49-F238E27FC236}">
                <a16:creationId xmlns:a16="http://schemas.microsoft.com/office/drawing/2014/main" id="{EBA0B58C-3ABC-309C-2843-FEE6432961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831" y="1232704"/>
            <a:ext cx="3387106" cy="2502372"/>
          </a:xfrm>
          <a:prstGeom prst="rect">
            <a:avLst/>
          </a:prstGeom>
        </p:spPr>
      </p:pic>
      <p:pic>
        <p:nvPicPr>
          <p:cNvPr id="10" name="Picture 9" descr="A group of people around the earth&#10;&#10;AI-generated content may be incorrect.">
            <a:extLst>
              <a:ext uri="{FF2B5EF4-FFF2-40B4-BE49-F238E27FC236}">
                <a16:creationId xmlns:a16="http://schemas.microsoft.com/office/drawing/2014/main" id="{F9794376-4069-8C8A-BB20-E2F6BBAEAF8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5319" y="5699129"/>
            <a:ext cx="1838990" cy="1795820"/>
          </a:xfrm>
          <a:prstGeom prst="rect">
            <a:avLst/>
          </a:prstGeom>
        </p:spPr>
      </p:pic>
      <p:pic>
        <p:nvPicPr>
          <p:cNvPr id="11" name="Picture 10" descr="An Oral History of British Nuclear Test Veterans">
            <a:extLst>
              <a:ext uri="{FF2B5EF4-FFF2-40B4-BE49-F238E27FC236}">
                <a16:creationId xmlns:a16="http://schemas.microsoft.com/office/drawing/2014/main" id="{F59B17E3-2434-D93C-2F6E-9E04660E90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0573" y="212595"/>
            <a:ext cx="1796242" cy="90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close up of a fan&#10;&#10;AI-generated content may be incorrect.">
            <a:extLst>
              <a:ext uri="{FF2B5EF4-FFF2-40B4-BE49-F238E27FC236}">
                <a16:creationId xmlns:a16="http://schemas.microsoft.com/office/drawing/2014/main" id="{5732F830-BA4B-ABE2-D8ED-E4826D60C39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5866" r="8519"/>
          <a:stretch>
            <a:fillRect/>
          </a:stretch>
        </p:blipFill>
        <p:spPr>
          <a:xfrm>
            <a:off x="4956086" y="1059732"/>
            <a:ext cx="2279827" cy="3127886"/>
          </a:xfrm>
          <a:prstGeom prst="rect">
            <a:avLst/>
          </a:prstGeom>
        </p:spPr>
      </p:pic>
      <p:pic>
        <p:nvPicPr>
          <p:cNvPr id="7" name="Picture 6" descr="A group of people standing in front of a table&#10;&#10;AI-generated content may be incorrect.">
            <a:extLst>
              <a:ext uri="{FF2B5EF4-FFF2-40B4-BE49-F238E27FC236}">
                <a16:creationId xmlns:a16="http://schemas.microsoft.com/office/drawing/2014/main" id="{0E57F598-372F-E9FE-5046-00A6041E87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2062" y="1325562"/>
            <a:ext cx="3910161" cy="24095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F28C65-0000-ABEE-DBE4-337B452D5C8D}"/>
              </a:ext>
            </a:extLst>
          </p:cNvPr>
          <p:cNvSpPr txBox="1"/>
          <p:nvPr/>
        </p:nvSpPr>
        <p:spPr>
          <a:xfrm>
            <a:off x="405186" y="4431925"/>
            <a:ext cx="11381629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dirty="0">
                <a:latin typeface="Amasis MT Pro Medium"/>
              </a:rPr>
              <a:t>At a schools' event in June 2025, former military medic Derek Woolf returned a ceremonial shield and sword gifted to the British by a local elder in the 1950s to </a:t>
            </a:r>
            <a:r>
              <a:rPr lang="en-GB" sz="2000" dirty="0" err="1">
                <a:latin typeface="Amasis MT Pro Medium"/>
              </a:rPr>
              <a:t>Kirimati</a:t>
            </a:r>
            <a:r>
              <a:rPr lang="en-GB" sz="2000" dirty="0">
                <a:latin typeface="Amasis MT Pro Medium"/>
              </a:rPr>
              <a:t> islander </a:t>
            </a:r>
            <a:r>
              <a:rPr lang="en-GB" sz="2000" dirty="0" err="1">
                <a:latin typeface="Amasis MT Pro Medium"/>
              </a:rPr>
              <a:t>Teraabo</a:t>
            </a:r>
            <a:r>
              <a:rPr lang="en-GB" sz="2000" dirty="0">
                <a:latin typeface="Amasis MT Pro Medium"/>
              </a:rPr>
              <a:t> Pollard.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832110-49E9-4541-59E0-2918E945A416}"/>
              </a:ext>
            </a:extLst>
          </p:cNvPr>
          <p:cNvSpPr txBox="1"/>
          <p:nvPr/>
        </p:nvSpPr>
        <p:spPr>
          <a:xfrm>
            <a:off x="1768804" y="5420322"/>
            <a:ext cx="86543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Amasis MT Pro Medium" panose="02040604050005020304" pitchFamily="18" charset="0"/>
              </a:rPr>
              <a:t>Why do you think this might have been important to Derek?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BDEDC4-E280-5852-4655-6D15A89C0B48}"/>
              </a:ext>
            </a:extLst>
          </p:cNvPr>
          <p:cNvSpPr txBox="1"/>
          <p:nvPr/>
        </p:nvSpPr>
        <p:spPr>
          <a:xfrm>
            <a:off x="2266394" y="6135374"/>
            <a:ext cx="76592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Amasis MT Pro Medium" panose="02040604050005020304" pitchFamily="18" charset="0"/>
              </a:rPr>
              <a:t>Why might this have been important to </a:t>
            </a:r>
            <a:r>
              <a:rPr lang="en-GB" sz="2400" dirty="0" err="1">
                <a:latin typeface="Amasis MT Pro Medium" panose="02040604050005020304" pitchFamily="18" charset="0"/>
              </a:rPr>
              <a:t>Teraabo</a:t>
            </a:r>
            <a:r>
              <a:rPr lang="en-GB" sz="2400" dirty="0">
                <a:latin typeface="Amasis MT Pro Medium" panose="020406040500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8725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29E94-2B6D-1210-920E-5936AF2B7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helmet&#10;&#10;AI-generated content may be incorrect.">
            <a:extLst>
              <a:ext uri="{FF2B5EF4-FFF2-40B4-BE49-F238E27FC236}">
                <a16:creationId xmlns:a16="http://schemas.microsoft.com/office/drawing/2014/main" id="{6D217E08-043A-EEC4-4EBF-0FE918516C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064000" cy="2286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2FF17C-5B5D-C419-7B2C-FCD85FD23DB6}"/>
              </a:ext>
            </a:extLst>
          </p:cNvPr>
          <p:cNvSpPr txBox="1"/>
          <p:nvPr/>
        </p:nvSpPr>
        <p:spPr>
          <a:xfrm>
            <a:off x="179545" y="2286000"/>
            <a:ext cx="37049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masis MT Pro Black" panose="02040A04050005020304" pitchFamily="18" charset="0"/>
              </a:rPr>
              <a:t>Terry Hilliard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E291F0-D35E-66BB-18FE-5A03D8F4EAE6}"/>
              </a:ext>
            </a:extLst>
          </p:cNvPr>
          <p:cNvSpPr txBox="1"/>
          <p:nvPr/>
        </p:nvSpPr>
        <p:spPr>
          <a:xfrm>
            <a:off x="4214518" y="2286000"/>
            <a:ext cx="4245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masis MT Pro Black" panose="02040A04050005020304" pitchFamily="18" charset="0"/>
              </a:rPr>
              <a:t>Ken McGinley</a:t>
            </a:r>
          </a:p>
        </p:txBody>
      </p:sp>
      <p:pic>
        <p:nvPicPr>
          <p:cNvPr id="6" name="Picture 5" descr="A person squatting on the sand&#10;&#10;AI-generated content may be incorrect.">
            <a:extLst>
              <a:ext uri="{FF2B5EF4-FFF2-40B4-BE49-F238E27FC236}">
                <a16:creationId xmlns:a16="http://schemas.microsoft.com/office/drawing/2014/main" id="{052BFBEE-4922-6FA3-1F0F-6B9416A50B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55521"/>
          <a:stretch>
            <a:fillRect/>
          </a:stretch>
        </p:blipFill>
        <p:spPr>
          <a:xfrm>
            <a:off x="4377804" y="0"/>
            <a:ext cx="3918857" cy="2286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7071E86-1C34-A0C3-0DAC-355513FA4EF8}"/>
              </a:ext>
            </a:extLst>
          </p:cNvPr>
          <p:cNvSpPr txBox="1"/>
          <p:nvPr/>
        </p:nvSpPr>
        <p:spPr>
          <a:xfrm>
            <a:off x="8296661" y="2286000"/>
            <a:ext cx="4245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masis MT Pro Black" panose="02040A04050005020304" pitchFamily="18" charset="0"/>
              </a:rPr>
              <a:t>David Whyte</a:t>
            </a:r>
          </a:p>
        </p:txBody>
      </p:sp>
      <p:pic>
        <p:nvPicPr>
          <p:cNvPr id="8" name="Picture 7" descr="A person in a uniform and hat&#10;&#10;AI-generated content may be incorrect.">
            <a:extLst>
              <a:ext uri="{FF2B5EF4-FFF2-40B4-BE49-F238E27FC236}">
                <a16:creationId xmlns:a16="http://schemas.microsoft.com/office/drawing/2014/main" id="{33E00544-9138-309A-45B0-0DD18D765BB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242" t="30454" r="17516" b="36213"/>
          <a:stretch>
            <a:fillRect/>
          </a:stretch>
        </p:blipFill>
        <p:spPr>
          <a:xfrm>
            <a:off x="8567057" y="0"/>
            <a:ext cx="3624943" cy="228600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C932E44-0256-720D-CA7F-0D0D7CB1E9C6}"/>
              </a:ext>
            </a:extLst>
          </p:cNvPr>
          <p:cNvSpPr txBox="1"/>
          <p:nvPr/>
        </p:nvSpPr>
        <p:spPr>
          <a:xfrm>
            <a:off x="0" y="6035437"/>
            <a:ext cx="4245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masis MT Pro Black" panose="02040A04050005020304" pitchFamily="18" charset="0"/>
              </a:rPr>
              <a:t>John Morris</a:t>
            </a:r>
          </a:p>
        </p:txBody>
      </p:sp>
      <p:pic>
        <p:nvPicPr>
          <p:cNvPr id="10" name="Picture 9" descr="A person standing next to a truck&#10;&#10;AI-generated content may be incorrect.">
            <a:extLst>
              <a:ext uri="{FF2B5EF4-FFF2-40B4-BE49-F238E27FC236}">
                <a16:creationId xmlns:a16="http://schemas.microsoft.com/office/drawing/2014/main" id="{09CD6A65-28B2-79F2-66A6-34F4EE9186C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417" t="1164" r="3510" b="58152"/>
          <a:stretch>
            <a:fillRect/>
          </a:stretch>
        </p:blipFill>
        <p:spPr>
          <a:xfrm>
            <a:off x="0" y="3172066"/>
            <a:ext cx="4064000" cy="279986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45CCC14-19C2-7DE3-36BC-15CCF00A11B5}"/>
              </a:ext>
            </a:extLst>
          </p:cNvPr>
          <p:cNvSpPr txBox="1"/>
          <p:nvPr/>
        </p:nvSpPr>
        <p:spPr>
          <a:xfrm>
            <a:off x="4109356" y="6030163"/>
            <a:ext cx="4245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masis MT Pro Black" panose="02040A04050005020304" pitchFamily="18" charset="0"/>
              </a:rPr>
              <a:t>Gordon Coggon</a:t>
            </a:r>
          </a:p>
        </p:txBody>
      </p:sp>
      <p:pic>
        <p:nvPicPr>
          <p:cNvPr id="12" name="Picture 11" descr="A person standing in front of a white background&#10;&#10;AI-generated content may be incorrect.">
            <a:extLst>
              <a:ext uri="{FF2B5EF4-FFF2-40B4-BE49-F238E27FC236}">
                <a16:creationId xmlns:a16="http://schemas.microsoft.com/office/drawing/2014/main" id="{A7474F09-1D07-E753-2465-796D011E73A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76621" b="57797"/>
          <a:stretch>
            <a:fillRect/>
          </a:stretch>
        </p:blipFill>
        <p:spPr>
          <a:xfrm>
            <a:off x="4720220" y="3030335"/>
            <a:ext cx="3023701" cy="3070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30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3000"/>
    </mc:Choice>
    <mc:Fallback xmlns="">
      <p:transition spd="slow" advClick="0" advTm="5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E8C00-AED8-3EE8-23F2-5D7CAA763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1489" y="1262517"/>
            <a:ext cx="5127586" cy="1325563"/>
          </a:xfrm>
        </p:spPr>
        <p:txBody>
          <a:bodyPr>
            <a:normAutofit/>
          </a:bodyPr>
          <a:lstStyle/>
          <a:p>
            <a:r>
              <a:rPr lang="en-US" dirty="0">
                <a:latin typeface="Amasis MT Pro Black"/>
              </a:rPr>
              <a:t>The impact of </a:t>
            </a:r>
            <a:br>
              <a:rPr lang="en-US" dirty="0">
                <a:latin typeface="Amasis MT Pro Black"/>
              </a:rPr>
            </a:br>
            <a:r>
              <a:rPr lang="en-US" dirty="0">
                <a:latin typeface="Amasis MT Pro Black"/>
              </a:rPr>
              <a:t>nuclear testing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F3AC95-3644-EFF5-1C20-A4A79538E1DC}"/>
              </a:ext>
            </a:extLst>
          </p:cNvPr>
          <p:cNvSpPr txBox="1"/>
          <p:nvPr/>
        </p:nvSpPr>
        <p:spPr>
          <a:xfrm>
            <a:off x="533399" y="3543266"/>
            <a:ext cx="1078567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masis MT Pro Medium" panose="02040604050005020304" pitchFamily="18" charset="0"/>
              </a:rPr>
              <a:t>1. As a group, read out the quotes from essays written by academics from across the UK in response to veterans’ oral histories. </a:t>
            </a:r>
          </a:p>
          <a:p>
            <a:endParaRPr lang="en-GB" sz="2800" dirty="0">
              <a:latin typeface="Amasis MT Pro Medium" panose="02040604050005020304" pitchFamily="18" charset="0"/>
            </a:endParaRPr>
          </a:p>
          <a:p>
            <a:r>
              <a:rPr lang="en-GB" sz="2800" dirty="0">
                <a:latin typeface="Amasis MT Pro Medium" panose="02040604050005020304" pitchFamily="18" charset="0"/>
              </a:rPr>
              <a:t>2. Decide which of the flipchart headings from around the room the quotes most closely relate to and add them with blue tack.</a:t>
            </a:r>
          </a:p>
          <a:p>
            <a:endParaRPr lang="en-GB" sz="2800" dirty="0">
              <a:latin typeface="Amasis MT Pro Medium" panose="020406040500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157C54-E843-3050-6AE6-35BB0246F8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351" y="373818"/>
            <a:ext cx="5320496" cy="294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3815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3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6F79A0-0087-A777-4DB4-EAE8FD0CD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8583F-6F40-2A7E-002D-8978608FC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2404" y="1448176"/>
            <a:ext cx="4307925" cy="1325563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masis MT Pro Black"/>
              </a:rPr>
              <a:t>The impact of </a:t>
            </a:r>
            <a:br>
              <a:rPr lang="en-US" dirty="0">
                <a:latin typeface="Amasis MT Pro Black"/>
              </a:rPr>
            </a:br>
            <a:r>
              <a:rPr lang="en-US" dirty="0">
                <a:latin typeface="Amasis MT Pro Black"/>
              </a:rPr>
              <a:t>nuclear testing</a:t>
            </a:r>
          </a:p>
        </p:txBody>
      </p:sp>
      <p:pic>
        <p:nvPicPr>
          <p:cNvPr id="7" name="Picture 6" descr="A comic strip of a person&#10;&#10;AI-generated content may be incorrect.">
            <a:extLst>
              <a:ext uri="{FF2B5EF4-FFF2-40B4-BE49-F238E27FC236}">
                <a16:creationId xmlns:a16="http://schemas.microsoft.com/office/drawing/2014/main" id="{31F6DE4A-3610-8F1C-7D6F-CC1DAF9E5A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52211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9126B88-426B-CA6C-2244-6D7D7A5530A4}"/>
              </a:ext>
            </a:extLst>
          </p:cNvPr>
          <p:cNvSpPr txBox="1"/>
          <p:nvPr/>
        </p:nvSpPr>
        <p:spPr>
          <a:xfrm>
            <a:off x="5222404" y="3107832"/>
            <a:ext cx="58849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masis MT Pro Medium" panose="02040604050005020304" pitchFamily="18" charset="0"/>
              </a:rPr>
              <a:t>Who or what do you think is most impacted by nuclear bomb tests?</a:t>
            </a:r>
          </a:p>
        </p:txBody>
      </p:sp>
    </p:spTree>
    <p:extLst>
      <p:ext uri="{BB962C8B-B14F-4D97-AF65-F5344CB8AC3E}">
        <p14:creationId xmlns:p14="http://schemas.microsoft.com/office/powerpoint/2010/main" val="37052772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3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1C865-5DEF-6BFF-3AC6-9E76F9D84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4DDA4-2C11-4E54-837F-9925086A2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7204" y="392814"/>
            <a:ext cx="4307925" cy="1325563"/>
          </a:xfrm>
        </p:spPr>
        <p:txBody>
          <a:bodyPr>
            <a:normAutofit/>
          </a:bodyPr>
          <a:lstStyle/>
          <a:p>
            <a:r>
              <a:rPr lang="en-US" dirty="0">
                <a:latin typeface="Amasis MT Pro Black"/>
              </a:rPr>
              <a:t>In groups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790847-D53A-C275-1FB7-AA48729FF672}"/>
              </a:ext>
            </a:extLst>
          </p:cNvPr>
          <p:cNvSpPr txBox="1"/>
          <p:nvPr/>
        </p:nvSpPr>
        <p:spPr>
          <a:xfrm>
            <a:off x="5527204" y="1924291"/>
            <a:ext cx="6128502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masis MT Pro Medium" panose="02040604050005020304" pitchFamily="18" charset="0"/>
              </a:rPr>
              <a:t>Read each quote together. Consider the following and make notes on your flipchart:</a:t>
            </a:r>
          </a:p>
          <a:p>
            <a:endParaRPr lang="en-GB" dirty="0"/>
          </a:p>
          <a:p>
            <a:r>
              <a:rPr lang="en-GB" sz="2400" dirty="0">
                <a:latin typeface="Amasis MT Pro Medium" panose="02040604050005020304" pitchFamily="18" charset="0"/>
              </a:rPr>
              <a:t>What is most interesting or surprising? </a:t>
            </a:r>
          </a:p>
          <a:p>
            <a:endParaRPr lang="en-GB" sz="2400" dirty="0">
              <a:latin typeface="Amasis MT Pro Medium" panose="02040604050005020304" pitchFamily="18" charset="0"/>
            </a:endParaRPr>
          </a:p>
          <a:p>
            <a:r>
              <a:rPr lang="en-GB" sz="2400" dirty="0">
                <a:latin typeface="Amasis MT Pro Medium" panose="02040604050005020304" pitchFamily="18" charset="0"/>
              </a:rPr>
              <a:t>What more would you like to know?</a:t>
            </a:r>
          </a:p>
          <a:p>
            <a:endParaRPr lang="en-GB" sz="2400" dirty="0">
              <a:latin typeface="Amasis MT Pro Medium" panose="02040604050005020304" pitchFamily="18" charset="0"/>
            </a:endParaRPr>
          </a:p>
          <a:p>
            <a:r>
              <a:rPr lang="en-GB" sz="2400" dirty="0">
                <a:latin typeface="Amasis MT Pro Medium" panose="02040604050005020304" pitchFamily="18" charset="0"/>
              </a:rPr>
              <a:t>Does this tell you anything about social justice, international relations, or other significant themes?</a:t>
            </a:r>
          </a:p>
          <a:p>
            <a:endParaRPr lang="en-GB" sz="3200" dirty="0">
              <a:latin typeface="Amasis MT Pro Medium" panose="020406040500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FB7235-7B1C-A182-8B8F-44588708A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4833257" cy="678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9555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3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F2F396-5CEE-E995-FCA7-D1FA5F676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A1C63-F262-0E37-445B-D6A0BD01A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4200" y="2766218"/>
            <a:ext cx="5283200" cy="1325563"/>
          </a:xfrm>
        </p:spPr>
        <p:txBody>
          <a:bodyPr>
            <a:normAutofit/>
          </a:bodyPr>
          <a:lstStyle/>
          <a:p>
            <a:pPr algn="ctr"/>
            <a:r>
              <a:rPr lang="en-US" sz="7200" dirty="0">
                <a:latin typeface="Amasis MT Pro Black"/>
              </a:rPr>
              <a:t>Feedback</a:t>
            </a:r>
          </a:p>
        </p:txBody>
      </p:sp>
      <p:pic>
        <p:nvPicPr>
          <p:cNvPr id="3" name="Picture 2" descr="A comic strip of a chess game&#10;&#10;AI-generated content may be incorrect.">
            <a:extLst>
              <a:ext uri="{FF2B5EF4-FFF2-40B4-BE49-F238E27FC236}">
                <a16:creationId xmlns:a16="http://schemas.microsoft.com/office/drawing/2014/main" id="{08011D16-4948-2916-35D6-7E7AAF7DDB3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940" t="68267" r="36688" b="5778"/>
          <a:stretch>
            <a:fillRect/>
          </a:stretch>
        </p:blipFill>
        <p:spPr>
          <a:xfrm>
            <a:off x="0" y="0"/>
            <a:ext cx="4937760" cy="68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816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helmet&#10;&#10;AI-generated content may be incorrect.">
            <a:extLst>
              <a:ext uri="{FF2B5EF4-FFF2-40B4-BE49-F238E27FC236}">
                <a16:creationId xmlns:a16="http://schemas.microsoft.com/office/drawing/2014/main" id="{43E6DBFD-1936-4166-E565-B77694D7AF9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172" r="19964"/>
          <a:stretch>
            <a:fillRect/>
          </a:stretch>
        </p:blipFill>
        <p:spPr>
          <a:xfrm>
            <a:off x="4286562" y="18024"/>
            <a:ext cx="3443418" cy="3734654"/>
          </a:xfrm>
          <a:prstGeom prst="rect">
            <a:avLst/>
          </a:prstGeom>
        </p:spPr>
      </p:pic>
      <p:pic>
        <p:nvPicPr>
          <p:cNvPr id="5" name="Picture 4" descr="A person squatting on the sand&#10;&#10;AI-generated content may be incorrect.">
            <a:extLst>
              <a:ext uri="{FF2B5EF4-FFF2-40B4-BE49-F238E27FC236}">
                <a16:creationId xmlns:a16="http://schemas.microsoft.com/office/drawing/2014/main" id="{3F14CEA0-DA1C-0831-ECD3-7B213CE0ED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626" r="13845"/>
          <a:stretch>
            <a:fillRect/>
          </a:stretch>
        </p:blipFill>
        <p:spPr>
          <a:xfrm>
            <a:off x="9875520" y="18024"/>
            <a:ext cx="2304288" cy="3752678"/>
          </a:xfrm>
          <a:prstGeom prst="rect">
            <a:avLst/>
          </a:prstGeom>
        </p:spPr>
      </p:pic>
      <p:pic>
        <p:nvPicPr>
          <p:cNvPr id="6" name="Picture 5" descr="A person in a uniform and hat&#10;&#10;AI-generated content may be incorrect.">
            <a:extLst>
              <a:ext uri="{FF2B5EF4-FFF2-40B4-BE49-F238E27FC236}">
                <a16:creationId xmlns:a16="http://schemas.microsoft.com/office/drawing/2014/main" id="{A36E0080-5E72-8E30-EE80-5B0A6EB4EB7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0223" t="23333" r="21807"/>
          <a:stretch>
            <a:fillRect/>
          </a:stretch>
        </p:blipFill>
        <p:spPr>
          <a:xfrm>
            <a:off x="7744280" y="0"/>
            <a:ext cx="2135229" cy="3752678"/>
          </a:xfrm>
          <a:prstGeom prst="rect">
            <a:avLst/>
          </a:prstGeom>
        </p:spPr>
      </p:pic>
      <p:pic>
        <p:nvPicPr>
          <p:cNvPr id="7" name="Picture 6" descr="A person standing next to a truck&#10;&#10;AI-generated content may be incorrect.">
            <a:extLst>
              <a:ext uri="{FF2B5EF4-FFF2-40B4-BE49-F238E27FC236}">
                <a16:creationId xmlns:a16="http://schemas.microsoft.com/office/drawing/2014/main" id="{DF95C38A-0876-9184-67E6-E3E69D7EFA4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6001"/>
          <a:stretch>
            <a:fillRect/>
          </a:stretch>
        </p:blipFill>
        <p:spPr>
          <a:xfrm>
            <a:off x="2151333" y="18024"/>
            <a:ext cx="2135229" cy="3752678"/>
          </a:xfrm>
          <a:prstGeom prst="rect">
            <a:avLst/>
          </a:prstGeom>
        </p:spPr>
      </p:pic>
      <p:pic>
        <p:nvPicPr>
          <p:cNvPr id="8" name="Picture 7" descr="A person holding a fish on a beach&#10;&#10;AI-generated content may be incorrect.">
            <a:extLst>
              <a:ext uri="{FF2B5EF4-FFF2-40B4-BE49-F238E27FC236}">
                <a16:creationId xmlns:a16="http://schemas.microsoft.com/office/drawing/2014/main" id="{07E295AC-E885-58D5-4B09-5D53A22CA2A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9205" r="5448"/>
          <a:stretch>
            <a:fillRect/>
          </a:stretch>
        </p:blipFill>
        <p:spPr>
          <a:xfrm>
            <a:off x="23086" y="18024"/>
            <a:ext cx="2135229" cy="37526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F4F65B5-0DA7-CAF3-B8BC-740C30E162C8}"/>
              </a:ext>
            </a:extLst>
          </p:cNvPr>
          <p:cNvSpPr txBox="1"/>
          <p:nvPr/>
        </p:nvSpPr>
        <p:spPr>
          <a:xfrm>
            <a:off x="182880" y="4023360"/>
            <a:ext cx="118506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>
                <a:latin typeface="Amasis MT Pro Medium" panose="02040604050005020304" pitchFamily="18" charset="0"/>
              </a:rPr>
              <a:t>It is important to remember what Nuclear Test Veterans did because…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818CDE-18A6-4A27-D8C0-A1A5E99832BD}"/>
              </a:ext>
            </a:extLst>
          </p:cNvPr>
          <p:cNvSpPr txBox="1"/>
          <p:nvPr/>
        </p:nvSpPr>
        <p:spPr>
          <a:xfrm>
            <a:off x="170688" y="5476347"/>
            <a:ext cx="11850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>
                <a:latin typeface="Amasis MT Pro Medium" panose="02040604050005020304" pitchFamily="18" charset="0"/>
              </a:rPr>
              <a:t>Understanding nuclear history is important because…</a:t>
            </a:r>
          </a:p>
        </p:txBody>
      </p:sp>
    </p:spTree>
    <p:extLst>
      <p:ext uri="{BB962C8B-B14F-4D97-AF65-F5344CB8AC3E}">
        <p14:creationId xmlns:p14="http://schemas.microsoft.com/office/powerpoint/2010/main" val="136171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da4c19a-80c9-47ad-9413-54e69e6043f7">
      <Terms xmlns="http://schemas.microsoft.com/office/infopath/2007/PartnerControls"/>
    </lcf76f155ced4ddcb4097134ff3c332f>
    <TaxCatchAll xmlns="dd9383bb-573a-43b2-bebe-ce49b251b91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0F1F1A7B3EEE4A9FBD3029B0F172BC" ma:contentTypeVersion="19" ma:contentTypeDescription="Create a new document." ma:contentTypeScope="" ma:versionID="df95a9d754e4e70592c21f9adcc93b5a">
  <xsd:schema xmlns:xsd="http://www.w3.org/2001/XMLSchema" xmlns:xs="http://www.w3.org/2001/XMLSchema" xmlns:p="http://schemas.microsoft.com/office/2006/metadata/properties" xmlns:ns2="dda4c19a-80c9-47ad-9413-54e69e6043f7" xmlns:ns3="dd9383bb-573a-43b2-bebe-ce49b251b912" targetNamespace="http://schemas.microsoft.com/office/2006/metadata/properties" ma:root="true" ma:fieldsID="27f3a24a4f7f5d75f5680ae2b3f9995c" ns2:_="" ns3:_="">
    <xsd:import namespace="dda4c19a-80c9-47ad-9413-54e69e6043f7"/>
    <xsd:import namespace="dd9383bb-573a-43b2-bebe-ce49b251b9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a4c19a-80c9-47ad-9413-54e69e6043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9d58010-b399-4c97-81fa-3c3bf847332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9383bb-573a-43b2-bebe-ce49b251b91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552fa59-9469-4327-9cfa-fa7d2e9355a5}" ma:internalName="TaxCatchAll" ma:showField="CatchAllData" ma:web="dd9383bb-573a-43b2-bebe-ce49b251b9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25AAA06-CA0A-4302-ADD2-6A1C0B2F6C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7C7E85A-EF1B-430C-92B0-8D12631A80CF}">
  <ds:schemaRefs>
    <ds:schemaRef ds:uri="dd9383bb-573a-43b2-bebe-ce49b251b912"/>
    <ds:schemaRef ds:uri="dda4c19a-80c9-47ad-9413-54e69e6043f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A6D2423-32CB-4286-BB06-027C93AAE1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a4c19a-80c9-47ad-9413-54e69e6043f7"/>
    <ds:schemaRef ds:uri="dd9383bb-573a-43b2-bebe-ce49b251b91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397</Words>
  <Application>Microsoft Office PowerPoint</Application>
  <PresentationFormat>Widescreen</PresentationFormat>
  <Paragraphs>63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Amasis MT Pro Black</vt:lpstr>
      <vt:lpstr>Amasis MT Pro Medium</vt:lpstr>
      <vt:lpstr>Arial</vt:lpstr>
      <vt:lpstr>Calibri</vt:lpstr>
      <vt:lpstr>Office Theme</vt:lpstr>
      <vt:lpstr>PowerPoint Presentation</vt:lpstr>
      <vt:lpstr>PowerPoint Presentation</vt:lpstr>
      <vt:lpstr>A Symbolic Exchange?</vt:lpstr>
      <vt:lpstr>PowerPoint Presentation</vt:lpstr>
      <vt:lpstr>The impact of  nuclear testing</vt:lpstr>
      <vt:lpstr>The impact of  nuclear testing</vt:lpstr>
      <vt:lpstr>In groups</vt:lpstr>
      <vt:lpstr>Feedback</vt:lpstr>
      <vt:lpstr>PowerPoint Presentation</vt:lpstr>
      <vt:lpstr>PowerPoint Presentation</vt:lpstr>
      <vt:lpstr>Final Thoughts?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Karen Wynne</dc:creator>
  <cp:lastModifiedBy>Karen Wynne</cp:lastModifiedBy>
  <cp:revision>2</cp:revision>
  <dcterms:created xsi:type="dcterms:W3CDTF">2023-06-05T11:08:51Z</dcterms:created>
  <dcterms:modified xsi:type="dcterms:W3CDTF">2026-02-26T16:22:06Z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0x010100450F1F1A7B3EEE4A9FBD3029B0F172BC</vt:lpwstr>
  </property>
  <property fmtid="{D5CDD505-2E9C-101B-9397-08002B2CF9AE}" pid="3" name="MediaServiceImageTags">
    <vt:lpwstr/>
  </property>
</Properties>
</file>